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6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0" r:id="rId1"/>
  </p:sldMasterIdLst>
  <p:notesMasterIdLst>
    <p:notesMasterId r:id="rId9"/>
  </p:notesMasterIdLst>
  <p:sldIdLst>
    <p:sldId id="263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3" autoAdjust="0"/>
    <p:restoredTop sz="87500" autoAdjust="0"/>
  </p:normalViewPr>
  <p:slideViewPr>
    <p:cSldViewPr snapToGrid="0">
      <p:cViewPr varScale="1">
        <p:scale>
          <a:sx n="65" d="100"/>
          <a:sy n="65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NUMERO DE CASOS FEMINICIDIO - 2019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LA PAZ</c:v>
                </c:pt>
                <c:pt idx="1">
                  <c:v>ORURO</c:v>
                </c:pt>
                <c:pt idx="2">
                  <c:v>BENI</c:v>
                </c:pt>
                <c:pt idx="3">
                  <c:v>PANDO</c:v>
                </c:pt>
                <c:pt idx="4">
                  <c:v>COCHABAMBA</c:v>
                </c:pt>
                <c:pt idx="5">
                  <c:v>SANTACRUZ</c:v>
                </c:pt>
                <c:pt idx="6">
                  <c:v>POTOSI</c:v>
                </c:pt>
                <c:pt idx="7">
                  <c:v>TARIJA</c:v>
                </c:pt>
                <c:pt idx="8">
                  <c:v>CHUQUISACA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36</c:v>
                </c:pt>
                <c:pt idx="1">
                  <c:v>10</c:v>
                </c:pt>
                <c:pt idx="2">
                  <c:v>4</c:v>
                </c:pt>
                <c:pt idx="3">
                  <c:v>2</c:v>
                </c:pt>
                <c:pt idx="4">
                  <c:v>25</c:v>
                </c:pt>
                <c:pt idx="5">
                  <c:v>21</c:v>
                </c:pt>
                <c:pt idx="6">
                  <c:v>10</c:v>
                </c:pt>
                <c:pt idx="7">
                  <c:v>7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7-4AC9-BC9D-554F008F7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758479"/>
        <c:axId val="212759727"/>
      </c:barChart>
      <c:catAx>
        <c:axId val="21275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auto val="1"/>
        <c:lblAlgn val="ctr"/>
        <c:lblOffset val="100"/>
        <c:noMultiLvlLbl val="0"/>
      </c:catAx>
      <c:valAx>
        <c:axId val="21275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8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s-ES" dirty="0"/>
              <a:t>PRODUCCIÓN</a:t>
            </a:r>
            <a:r>
              <a:rPr lang="en-US" dirty="0"/>
              <a:t> 2012 - 2022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ESTANTES</c:v>
                </c:pt>
              </c:strCache>
            </c:strRef>
          </c:tx>
          <c:spPr>
            <a:ln w="9525" cap="rnd">
              <a:solidFill>
                <a:schemeClr val="accent1"/>
              </a:solidFill>
              <a:round/>
            </a:ln>
            <a:effectLst>
              <a:outerShdw blurRad="50800" dist="381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gradFill rotWithShape="1">
                <a:gsLst>
                  <a:gs pos="0">
                    <a:schemeClr val="accent1">
                      <a:tint val="96000"/>
                      <a:lumMod val="100000"/>
                    </a:schemeClr>
                  </a:gs>
                  <a:gs pos="78000">
                    <a:schemeClr val="accent1">
                      <a:shade val="94000"/>
                      <a:lumMod val="94000"/>
                    </a:schemeClr>
                  </a:gs>
                </a:gsLst>
                <a:lin ang="5400000" scaled="0"/>
              </a:gradFill>
              <a:ln w="9525" cap="rnd">
                <a:solidFill>
                  <a:schemeClr val="accent1"/>
                </a:solidFill>
                <a:round/>
              </a:ln>
              <a:effectLst>
                <a:outerShdw blurRad="50800" dist="381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l"/>
              </a:scene3d>
              <a:sp3d prstMaterial="plastic">
                <a:bevelT w="0" h="0"/>
              </a:sp3d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lt1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xVal>
            <c:numRef>
              <c:f>Hoja1!$A$2:$A$12</c:f>
              <c:numCache>
                <c:formatCode>General</c:formatCode>
                <c:ptCount val="11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</c:numCache>
            </c:numRef>
          </c:xVal>
          <c:yVal>
            <c:numRef>
              <c:f>Hoja1!$B$2:$B$12</c:f>
              <c:numCache>
                <c:formatCode>General</c:formatCode>
                <c:ptCount val="11"/>
                <c:pt idx="0">
                  <c:v>90</c:v>
                </c:pt>
                <c:pt idx="1">
                  <c:v>154</c:v>
                </c:pt>
                <c:pt idx="2">
                  <c:v>95</c:v>
                </c:pt>
                <c:pt idx="3">
                  <c:v>197</c:v>
                </c:pt>
                <c:pt idx="4">
                  <c:v>98</c:v>
                </c:pt>
                <c:pt idx="5">
                  <c:v>152</c:v>
                </c:pt>
                <c:pt idx="6">
                  <c:v>120</c:v>
                </c:pt>
                <c:pt idx="7">
                  <c:v>103</c:v>
                </c:pt>
                <c:pt idx="8">
                  <c:v>55</c:v>
                </c:pt>
                <c:pt idx="9">
                  <c:v>105</c:v>
                </c:pt>
                <c:pt idx="10">
                  <c:v>173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F6-4138-A202-374DDEF5F4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212758479"/>
        <c:axId val="212759727"/>
        <c:extLst/>
      </c:scatterChart>
      <c:valAx>
        <c:axId val="2127584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crossBetween val="midCat"/>
        <c:minorUnit val="1"/>
      </c:valAx>
      <c:valAx>
        <c:axId val="21275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lt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84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lt1">
                  <a:lumMod val="7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28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800" b="1" noProof="0" dirty="0"/>
              <a:t>GENERO</a:t>
            </a:r>
            <a:r>
              <a:rPr lang="en-US" sz="2800" b="1" dirty="0"/>
              <a:t> TV </a:t>
            </a:r>
            <a:r>
              <a:rPr lang="es-ES" sz="2800" b="1" noProof="0" dirty="0"/>
              <a:t>FAVORITA</a:t>
            </a:r>
          </a:p>
        </c:rich>
      </c:tx>
      <c:layout>
        <c:manualLayout>
          <c:xMode val="edge"/>
          <c:yMode val="edge"/>
          <c:x val="0.67744408284952395"/>
          <c:y val="2.786732871070151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2800" b="1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>
        <c:manualLayout>
          <c:layoutTarget val="inner"/>
          <c:xMode val="edge"/>
          <c:yMode val="edge"/>
          <c:x val="5.1684186155993919E-2"/>
          <c:y val="3.6461429693301496E-2"/>
          <c:w val="0.47492856397341615"/>
          <c:h val="0.96139195850026238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PERSONAS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43-413F-8D66-7E92755FC3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43-413F-8D66-7E92755FC3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43-413F-8D66-7E92755FC3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43-413F-8D66-7E92755FC3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43-413F-8D66-7E92755FC3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ES" sz="3200" b="1" i="0" u="none" strike="noStrike" kern="1200" baseline="0" noProof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Romance</c:v>
                </c:pt>
                <c:pt idx="1">
                  <c:v>Comedia</c:v>
                </c:pt>
                <c:pt idx="2">
                  <c:v>Acción</c:v>
                </c:pt>
                <c:pt idx="3">
                  <c:v>Drama</c:v>
                </c:pt>
                <c:pt idx="4">
                  <c:v>Ciencia Ficción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15</c:v>
                </c:pt>
                <c:pt idx="1">
                  <c:v>50</c:v>
                </c:pt>
                <c:pt idx="2">
                  <c:v>12</c:v>
                </c:pt>
                <c:pt idx="3">
                  <c:v>30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93-4F43-9C66-1D98E37130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2800" b="0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s-ES" noProof="0"/>
      </a:pPr>
      <a:endParaRPr lang="es-BO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2400" b="1" noProof="0" dirty="0"/>
              <a:t>CAUSAS DE SEPARACIÓN </a:t>
            </a:r>
            <a:r>
              <a:rPr lang="en-US" sz="2400" b="1" dirty="0"/>
              <a:t>DE</a:t>
            </a:r>
            <a:r>
              <a:rPr lang="en-US" sz="2400" b="1" baseline="0" dirty="0"/>
              <a:t> PAREJA</a:t>
            </a:r>
            <a:endParaRPr lang="en-US" sz="2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NRO. ENCUESTADOS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CELOS</c:v>
                </c:pt>
                <c:pt idx="1">
                  <c:v>FALTA DE COMUNICACIÓN</c:v>
                </c:pt>
                <c:pt idx="2">
                  <c:v>FALTA DE CONFIANZA</c:v>
                </c:pt>
                <c:pt idx="3">
                  <c:v>INFIDELIDAD</c:v>
                </c:pt>
                <c:pt idx="4">
                  <c:v>FAMILIA POLÍTICA</c:v>
                </c:pt>
                <c:pt idx="5">
                  <c:v>ECONOMÍA</c:v>
                </c:pt>
                <c:pt idx="6">
                  <c:v>VIOLENCIA</c:v>
                </c:pt>
                <c:pt idx="7">
                  <c:v>ADICCIONES</c:v>
                </c:pt>
                <c:pt idx="8">
                  <c:v>MAL CARÁCTER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30</c:v>
                </c:pt>
                <c:pt idx="1">
                  <c:v>15</c:v>
                </c:pt>
                <c:pt idx="2">
                  <c:v>12</c:v>
                </c:pt>
                <c:pt idx="3">
                  <c:v>35</c:v>
                </c:pt>
                <c:pt idx="4">
                  <c:v>25</c:v>
                </c:pt>
                <c:pt idx="5">
                  <c:v>40</c:v>
                </c:pt>
                <c:pt idx="6">
                  <c:v>20</c:v>
                </c:pt>
                <c:pt idx="7">
                  <c:v>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B-41AD-8674-42A4209A66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24917199"/>
        <c:axId val="224919279"/>
      </c:barChart>
      <c:catAx>
        <c:axId val="22491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9279"/>
        <c:crosses val="autoZero"/>
        <c:auto val="1"/>
        <c:lblAlgn val="ctr"/>
        <c:lblOffset val="100"/>
        <c:noMultiLvlLbl val="0"/>
      </c:catAx>
      <c:valAx>
        <c:axId val="224919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7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PRODUCCIÓN</a:t>
            </a:r>
            <a:r>
              <a:rPr lang="en-US" sz="1400" b="1" dirty="0"/>
              <a:t> 2019 - 2022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ESTANTES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Hoja1!$A$2:$A$5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xVal>
          <c:yVal>
            <c:numRef>
              <c:f>Hoja1!$B$2:$B$5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70</c:v>
                </c:pt>
                <c:pt idx="3">
                  <c:v>150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F6-4138-A202-374DDEF5F4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212758479"/>
        <c:axId val="212759727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ESCRITORIOS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BO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Hoja1!$A$2:$A$5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Hoja1!$C$2:$C$5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250</c:v>
                      </c:pt>
                      <c:pt idx="1">
                        <c:v>100</c:v>
                      </c:pt>
                      <c:pt idx="2">
                        <c:v>150</c:v>
                      </c:pt>
                      <c:pt idx="3">
                        <c:v>300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1-AEF6-4138-A202-374DDEF5F4A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SILLAS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BO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300</c:v>
                      </c:pt>
                      <c:pt idx="1">
                        <c:v>120</c:v>
                      </c:pt>
                      <c:pt idx="2">
                        <c:v>170</c:v>
                      </c:pt>
                      <c:pt idx="3">
                        <c:v>400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AEF6-4138-A202-374DDEF5F4AE}"/>
                  </c:ext>
                </c:extLst>
              </c15:ser>
            </c15:filteredScatterSeries>
          </c:ext>
        </c:extLst>
      </c:scatterChart>
      <c:valAx>
        <c:axId val="21275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crossBetween val="midCat"/>
        <c:minorUnit val="1"/>
      </c:valAx>
      <c:valAx>
        <c:axId val="21275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84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14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GENERO</a:t>
            </a:r>
            <a:r>
              <a:rPr lang="en-US" sz="1400" b="1" dirty="0"/>
              <a:t> TV </a:t>
            </a:r>
            <a:r>
              <a:rPr lang="es-ES" sz="1400" b="1" noProof="0" dirty="0"/>
              <a:t>FAVORITA</a:t>
            </a:r>
          </a:p>
        </c:rich>
      </c:tx>
      <c:layout>
        <c:manualLayout>
          <c:xMode val="edge"/>
          <c:yMode val="edge"/>
          <c:x val="0.32009908510221941"/>
          <c:y val="6.62963813660186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400" b="1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PERSONAS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43-413F-8D66-7E92755FC3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43-413F-8D66-7E92755FC3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43-413F-8D66-7E92755FC3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43-413F-8D66-7E92755FC3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43-413F-8D66-7E92755FC3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ES" sz="1800" b="1" i="0" u="none" strike="noStrike" kern="1200" baseline="0" noProof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Romance</c:v>
                </c:pt>
                <c:pt idx="1">
                  <c:v>Comedia</c:v>
                </c:pt>
                <c:pt idx="2">
                  <c:v>Acción</c:v>
                </c:pt>
                <c:pt idx="3">
                  <c:v>Drama</c:v>
                </c:pt>
                <c:pt idx="4">
                  <c:v>Ciencia Ficción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15</c:v>
                </c:pt>
                <c:pt idx="1">
                  <c:v>50</c:v>
                </c:pt>
                <c:pt idx="2">
                  <c:v>12</c:v>
                </c:pt>
                <c:pt idx="3">
                  <c:v>30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93-4F43-9C66-1D98E37130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1932939782644535"/>
          <c:y val="0.37015704780586306"/>
          <c:w val="0.27221490171328339"/>
          <c:h val="0.39902499180123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s-ES" noProof="0"/>
      </a:pPr>
      <a:endParaRPr lang="es-B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CAUSAS DE SEPARACIÓN </a:t>
            </a:r>
            <a:r>
              <a:rPr lang="en-US" sz="1400" b="1" dirty="0"/>
              <a:t>DE</a:t>
            </a:r>
            <a:r>
              <a:rPr lang="en-US" sz="1400" b="1" baseline="0" dirty="0"/>
              <a:t> PAREJA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NRO. ENCUESTADOS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CELOS</c:v>
                </c:pt>
                <c:pt idx="1">
                  <c:v>FALTA DE COMUNICACIÓN</c:v>
                </c:pt>
                <c:pt idx="2">
                  <c:v>FALTA DE CONFIANZA</c:v>
                </c:pt>
                <c:pt idx="3">
                  <c:v>INFIDELIDAD</c:v>
                </c:pt>
                <c:pt idx="4">
                  <c:v>FAMILIA POLÍTICA</c:v>
                </c:pt>
                <c:pt idx="5">
                  <c:v>ECONOMÍA</c:v>
                </c:pt>
                <c:pt idx="6">
                  <c:v>VIOLENCIA</c:v>
                </c:pt>
                <c:pt idx="7">
                  <c:v>ADICCIONES</c:v>
                </c:pt>
                <c:pt idx="8">
                  <c:v>MAL CARÁCTER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30</c:v>
                </c:pt>
                <c:pt idx="1">
                  <c:v>15</c:v>
                </c:pt>
                <c:pt idx="2">
                  <c:v>12</c:v>
                </c:pt>
                <c:pt idx="3">
                  <c:v>35</c:v>
                </c:pt>
                <c:pt idx="4">
                  <c:v>25</c:v>
                </c:pt>
                <c:pt idx="5">
                  <c:v>40</c:v>
                </c:pt>
                <c:pt idx="6">
                  <c:v>20</c:v>
                </c:pt>
                <c:pt idx="7">
                  <c:v>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B-41AD-8674-42A4209A66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24917199"/>
        <c:axId val="224919279"/>
      </c:barChart>
      <c:catAx>
        <c:axId val="22491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9279"/>
        <c:crosses val="autoZero"/>
        <c:auto val="1"/>
        <c:lblAlgn val="ctr"/>
        <c:lblOffset val="100"/>
        <c:noMultiLvlLbl val="0"/>
      </c:catAx>
      <c:valAx>
        <c:axId val="224919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7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NUMERO DE CASOS FEMINICIDIO - 2019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CASOS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LA PAZ</c:v>
                </c:pt>
                <c:pt idx="1">
                  <c:v>ORURO</c:v>
                </c:pt>
                <c:pt idx="2">
                  <c:v>BENI</c:v>
                </c:pt>
                <c:pt idx="3">
                  <c:v>PANDO</c:v>
                </c:pt>
                <c:pt idx="4">
                  <c:v>COCHABAMBA</c:v>
                </c:pt>
                <c:pt idx="5">
                  <c:v>SANTACRUZ</c:v>
                </c:pt>
                <c:pt idx="6">
                  <c:v>POTOSI</c:v>
                </c:pt>
                <c:pt idx="7">
                  <c:v>TARIJA</c:v>
                </c:pt>
                <c:pt idx="8">
                  <c:v>CHUQUISACA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36</c:v>
                </c:pt>
                <c:pt idx="1">
                  <c:v>10</c:v>
                </c:pt>
                <c:pt idx="2">
                  <c:v>4</c:v>
                </c:pt>
                <c:pt idx="3">
                  <c:v>2</c:v>
                </c:pt>
                <c:pt idx="4">
                  <c:v>25</c:v>
                </c:pt>
                <c:pt idx="5">
                  <c:v>21</c:v>
                </c:pt>
                <c:pt idx="6">
                  <c:v>10</c:v>
                </c:pt>
                <c:pt idx="7">
                  <c:v>7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7-4AC9-BC9D-554F008F7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2758479"/>
        <c:axId val="212759727"/>
      </c:barChart>
      <c:catAx>
        <c:axId val="21275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auto val="1"/>
        <c:lblAlgn val="ctr"/>
        <c:lblOffset val="100"/>
        <c:noMultiLvlLbl val="0"/>
      </c:catAx>
      <c:valAx>
        <c:axId val="21275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8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PRODUCCIÓN</a:t>
            </a:r>
            <a:r>
              <a:rPr lang="en-US" sz="1400" b="1" dirty="0"/>
              <a:t> 2019 - 2022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ESTANTES 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Hoja1!$A$2:$A$5</c:f>
              <c:numCache>
                <c:formatCode>General</c:formatCode>
                <c:ptCount val="4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</c:numCache>
            </c:numRef>
          </c:xVal>
          <c:yVal>
            <c:numRef>
              <c:f>Hoja1!$B$2:$B$5</c:f>
              <c:numCache>
                <c:formatCode>General</c:formatCode>
                <c:ptCount val="4"/>
                <c:pt idx="0">
                  <c:v>100</c:v>
                </c:pt>
                <c:pt idx="1">
                  <c:v>50</c:v>
                </c:pt>
                <c:pt idx="2">
                  <c:v>70</c:v>
                </c:pt>
                <c:pt idx="3">
                  <c:v>150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EF6-4138-A202-374DDEF5F4AE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axId val="212758479"/>
        <c:axId val="212759727"/>
        <c:extLst>
          <c:ext xmlns:c15="http://schemas.microsoft.com/office/drawing/2012/chart" uri="{02D57815-91ED-43cb-92C2-25804820EDAC}">
            <c15:filteredScatter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Hoja1!$C$1</c15:sqref>
                        </c15:formulaRef>
                      </c:ext>
                    </c:extLst>
                    <c:strCache>
                      <c:ptCount val="1"/>
                      <c:pt idx="0">
                        <c:v>ESCRITORIOS</c:v>
                      </c:pt>
                    </c:strCache>
                  </c:strRef>
                </c:tx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2"/>
                    </a:solidFill>
                    <a:ln w="9525">
                      <a:solidFill>
                        <a:schemeClr val="accent2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BO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>
                      <c:ext uri="{02D57815-91ED-43cb-92C2-25804820EDAC}">
                        <c15:formulaRef>
                          <c15:sqref>Hoja1!$A$2:$A$5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</c:numCache>
                  </c:numRef>
                </c:xVal>
                <c:yVal>
                  <c:numRef>
                    <c:extLst>
                      <c:ext uri="{02D57815-91ED-43cb-92C2-25804820EDAC}">
                        <c15:formulaRef>
                          <c15:sqref>Hoja1!$C$2:$C$5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250</c:v>
                      </c:pt>
                      <c:pt idx="1">
                        <c:v>100</c:v>
                      </c:pt>
                      <c:pt idx="2">
                        <c:v>150</c:v>
                      </c:pt>
                      <c:pt idx="3">
                        <c:v>300</c:v>
                      </c:pt>
                    </c:numCache>
                  </c:numRef>
                </c:yVal>
                <c:smooth val="0"/>
                <c:extLst>
                  <c:ext xmlns:c16="http://schemas.microsoft.com/office/drawing/2014/chart" uri="{C3380CC4-5D6E-409C-BE32-E72D297353CC}">
                    <c16:uniqueId val="{00000001-AEF6-4138-A202-374DDEF5F4AE}"/>
                  </c:ext>
                </c:extLst>
              </c15:ser>
            </c15:filteredScatterSeries>
            <c15:filteredScatterSeries>
              <c15:ser>
                <c:idx val="2"/>
                <c:order val="2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Hoja1!$D$1</c15:sqref>
                        </c15:formulaRef>
                      </c:ext>
                    </c:extLst>
                    <c:strCache>
                      <c:ptCount val="1"/>
                      <c:pt idx="0">
                        <c:v>SILLAS</c:v>
                      </c:pt>
                    </c:strCache>
                  </c:strRef>
                </c:tx>
                <c:spPr>
                  <a:ln w="28575" cap="rnd">
                    <a:solidFill>
                      <a:schemeClr val="accent3"/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accent3"/>
                    </a:solidFill>
                    <a:ln w="9525">
                      <a:solidFill>
                        <a:schemeClr val="accent3"/>
                      </a:solidFill>
                    </a:ln>
                    <a:effectLst/>
                  </c:spPr>
                </c:marker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es-BO"/>
                    </a:p>
                  </c:txPr>
                  <c:dLblPos val="t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 xmlns:c15="http://schemas.microsoft.com/office/drawing/2012/chart">
                    <c:ext xmlns:c15="http://schemas.microsoft.com/office/drawing/2012/chart"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x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Hoja1!$A$2:$A$5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2019</c:v>
                      </c:pt>
                      <c:pt idx="1">
                        <c:v>2020</c:v>
                      </c:pt>
                      <c:pt idx="2">
                        <c:v>2021</c:v>
                      </c:pt>
                      <c:pt idx="3">
                        <c:v>2022</c:v>
                      </c:pt>
                    </c:numCache>
                  </c:numRef>
                </c:xVal>
                <c:y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Hoja1!$D$2:$D$5</c15:sqref>
                        </c15:formulaRef>
                      </c:ext>
                    </c:extLst>
                    <c:numCache>
                      <c:formatCode>General</c:formatCode>
                      <c:ptCount val="4"/>
                      <c:pt idx="0">
                        <c:v>300</c:v>
                      </c:pt>
                      <c:pt idx="1">
                        <c:v>120</c:v>
                      </c:pt>
                      <c:pt idx="2">
                        <c:v>170</c:v>
                      </c:pt>
                      <c:pt idx="3">
                        <c:v>400</c:v>
                      </c:pt>
                    </c:numCache>
                  </c:numRef>
                </c:yVal>
                <c:smooth val="0"/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2-AEF6-4138-A202-374DDEF5F4AE}"/>
                  </c:ext>
                </c:extLst>
              </c15:ser>
            </c15:filteredScatterSeries>
          </c:ext>
        </c:extLst>
      </c:scatterChart>
      <c:valAx>
        <c:axId val="21275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crossBetween val="midCat"/>
        <c:minorUnit val="1"/>
      </c:valAx>
      <c:valAx>
        <c:axId val="2127597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847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s-ES" sz="1400" b="1" i="0" u="none" strike="noStrike" kern="1200" spc="0" baseline="0" noProof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GENERO</a:t>
            </a:r>
            <a:r>
              <a:rPr lang="en-US" sz="1400" b="1" dirty="0"/>
              <a:t> TV </a:t>
            </a:r>
            <a:r>
              <a:rPr lang="es-ES" sz="1400" b="1" noProof="0" dirty="0"/>
              <a:t>FAVORITA</a:t>
            </a:r>
          </a:p>
        </c:rich>
      </c:tx>
      <c:layout>
        <c:manualLayout>
          <c:xMode val="edge"/>
          <c:yMode val="edge"/>
          <c:x val="0.32009908510221941"/>
          <c:y val="6.62963813660186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400" b="1" i="0" u="none" strike="noStrike" kern="1200" spc="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PERSONAS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A43-413F-8D66-7E92755FC3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A43-413F-8D66-7E92755FC3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A43-413F-8D66-7E92755FC3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A43-413F-8D66-7E92755FC31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A43-413F-8D66-7E92755FC3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es-ES" sz="1800" b="1" i="0" u="none" strike="noStrike" kern="1200" baseline="0" noProof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bestFit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Hoja1!$A$2:$A$6</c:f>
              <c:strCache>
                <c:ptCount val="5"/>
                <c:pt idx="0">
                  <c:v>Romance</c:v>
                </c:pt>
                <c:pt idx="1">
                  <c:v>Comedia</c:v>
                </c:pt>
                <c:pt idx="2">
                  <c:v>Acción</c:v>
                </c:pt>
                <c:pt idx="3">
                  <c:v>Drama</c:v>
                </c:pt>
                <c:pt idx="4">
                  <c:v>Ciencia Ficción</c:v>
                </c:pt>
              </c:strCache>
            </c:strRef>
          </c:cat>
          <c:val>
            <c:numRef>
              <c:f>Hoja1!$B$2:$B$6</c:f>
              <c:numCache>
                <c:formatCode>General</c:formatCode>
                <c:ptCount val="5"/>
                <c:pt idx="0">
                  <c:v>15</c:v>
                </c:pt>
                <c:pt idx="1">
                  <c:v>50</c:v>
                </c:pt>
                <c:pt idx="2">
                  <c:v>12</c:v>
                </c:pt>
                <c:pt idx="3">
                  <c:v>30</c:v>
                </c:pt>
                <c:pt idx="4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193-4F43-9C66-1D98E371304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11932939782644535"/>
          <c:y val="0.37015704780586306"/>
          <c:w val="0.27221490171328339"/>
          <c:h val="0.3990249918012349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s-ES" sz="1197" b="0" i="0" u="none" strike="noStrike" kern="1200" baseline="0" noProof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lang="es-ES" noProof="0"/>
      </a:pPr>
      <a:endParaRPr lang="es-BO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sz="1400" b="1" noProof="0" dirty="0"/>
              <a:t>CAUSAS DE SEPARACIÓN </a:t>
            </a:r>
            <a:r>
              <a:rPr lang="en-US" sz="1400" b="1" dirty="0"/>
              <a:t>DE</a:t>
            </a:r>
            <a:r>
              <a:rPr lang="en-US" sz="1400" b="1" baseline="0" dirty="0"/>
              <a:t> PAREJA</a:t>
            </a:r>
            <a:endParaRPr lang="en-US" sz="14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NRO. ENCUESTADOS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CELOS</c:v>
                </c:pt>
                <c:pt idx="1">
                  <c:v>FALTA DE COMUNICACIÓN</c:v>
                </c:pt>
                <c:pt idx="2">
                  <c:v>FALTA DE CONFIANZA</c:v>
                </c:pt>
                <c:pt idx="3">
                  <c:v>INFIDELIDAD</c:v>
                </c:pt>
                <c:pt idx="4">
                  <c:v>FAMILIA POLÍTICA</c:v>
                </c:pt>
                <c:pt idx="5">
                  <c:v>ECONOMÍA</c:v>
                </c:pt>
                <c:pt idx="6">
                  <c:v>VIOLENCIA</c:v>
                </c:pt>
                <c:pt idx="7">
                  <c:v>ADICCIONES</c:v>
                </c:pt>
                <c:pt idx="8">
                  <c:v>MAL CARÁCTER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30</c:v>
                </c:pt>
                <c:pt idx="1">
                  <c:v>15</c:v>
                </c:pt>
                <c:pt idx="2">
                  <c:v>12</c:v>
                </c:pt>
                <c:pt idx="3">
                  <c:v>35</c:v>
                </c:pt>
                <c:pt idx="4">
                  <c:v>25</c:v>
                </c:pt>
                <c:pt idx="5">
                  <c:v>40</c:v>
                </c:pt>
                <c:pt idx="6">
                  <c:v>20</c:v>
                </c:pt>
                <c:pt idx="7">
                  <c:v>5</c:v>
                </c:pt>
                <c:pt idx="8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85B-41AD-8674-42A4209A661D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24917199"/>
        <c:axId val="224919279"/>
      </c:barChart>
      <c:catAx>
        <c:axId val="2249171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9279"/>
        <c:crosses val="autoZero"/>
        <c:auto val="1"/>
        <c:lblAlgn val="ctr"/>
        <c:lblOffset val="100"/>
        <c:noMultiLvlLbl val="0"/>
      </c:catAx>
      <c:valAx>
        <c:axId val="22491927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BO"/>
          </a:p>
        </c:txPr>
        <c:crossAx val="224917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es-ES" sz="2000" b="1"/>
              <a:t>NUMERO DE CASOS FEMINICIDIO - 2019</a:t>
            </a:r>
            <a:endParaRPr lang="en-US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effectLst/>
              <a:latin typeface="+mn-lt"/>
              <a:ea typeface="+mn-ea"/>
              <a:cs typeface="+mn-cs"/>
            </a:defRPr>
          </a:pPr>
          <a:endParaRPr lang="es-B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CASOS</c:v>
                </c:pt>
              </c:strCache>
            </c:strRef>
          </c:tx>
          <c:spPr>
            <a:gradFill>
              <a:gsLst>
                <a:gs pos="0">
                  <a:schemeClr val="accent1"/>
                </a:gs>
                <a:gs pos="100000">
                  <a:schemeClr val="accent1">
                    <a:lumMod val="84000"/>
                  </a:schemeClr>
                </a:gs>
              </a:gsLst>
              <a:lin ang="5400000" scaled="1"/>
            </a:gradFill>
            <a:ln>
              <a:noFill/>
            </a:ln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solidFill>
                <a:schemeClr val="bg2">
                  <a:lumMod val="50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B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Hoja1!$A$2:$A$10</c:f>
              <c:strCache>
                <c:ptCount val="9"/>
                <c:pt idx="0">
                  <c:v>LA PAZ</c:v>
                </c:pt>
                <c:pt idx="1">
                  <c:v>ORURO</c:v>
                </c:pt>
                <c:pt idx="2">
                  <c:v>BENI</c:v>
                </c:pt>
                <c:pt idx="3">
                  <c:v>PANDO</c:v>
                </c:pt>
                <c:pt idx="4">
                  <c:v>COCHABAMBA</c:v>
                </c:pt>
                <c:pt idx="5">
                  <c:v>SANTACRUZ</c:v>
                </c:pt>
                <c:pt idx="6">
                  <c:v>POTOSI</c:v>
                </c:pt>
                <c:pt idx="7">
                  <c:v>TARIJA</c:v>
                </c:pt>
                <c:pt idx="8">
                  <c:v>CHUQUISACA</c:v>
                </c:pt>
              </c:strCache>
            </c:strRef>
          </c:cat>
          <c:val>
            <c:numRef>
              <c:f>Hoja1!$B$2:$B$10</c:f>
              <c:numCache>
                <c:formatCode>General</c:formatCode>
                <c:ptCount val="9"/>
                <c:pt idx="0">
                  <c:v>36</c:v>
                </c:pt>
                <c:pt idx="1">
                  <c:v>10</c:v>
                </c:pt>
                <c:pt idx="2">
                  <c:v>4</c:v>
                </c:pt>
                <c:pt idx="3">
                  <c:v>2</c:v>
                </c:pt>
                <c:pt idx="4">
                  <c:v>25</c:v>
                </c:pt>
                <c:pt idx="5">
                  <c:v>21</c:v>
                </c:pt>
                <c:pt idx="6">
                  <c:v>10</c:v>
                </c:pt>
                <c:pt idx="7">
                  <c:v>7</c:v>
                </c:pt>
                <c:pt idx="8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47-4AC9-BC9D-554F008F749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41"/>
        <c:axId val="212758479"/>
        <c:axId val="212759727"/>
      </c:barChart>
      <c:catAx>
        <c:axId val="2127584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65000"/>
                    <a:lumOff val="35000"/>
                  </a:schemeClr>
                </a:solidFill>
                <a:effectLst/>
                <a:latin typeface="+mn-lt"/>
                <a:ea typeface="+mn-ea"/>
                <a:cs typeface="+mn-cs"/>
              </a:defRPr>
            </a:pPr>
            <a:endParaRPr lang="es-BO"/>
          </a:p>
        </c:txPr>
        <c:crossAx val="212759727"/>
        <c:crosses val="autoZero"/>
        <c:auto val="1"/>
        <c:lblAlgn val="ctr"/>
        <c:lblOffset val="100"/>
        <c:noMultiLvlLbl val="0"/>
      </c:catAx>
      <c:valAx>
        <c:axId val="212759727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27584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B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68000">
          <a:schemeClr val="lt1">
            <a:lumMod val="85000"/>
          </a:schemeClr>
        </a:gs>
        <a:gs pos="100000">
          <a:schemeClr val="lt1"/>
        </a:gs>
      </a:gsLst>
      <a:lin ang="5400000" scaled="1"/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s-B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8">
  <cs:axisTitle>
    <cs:lnRef idx="0"/>
    <cs:fillRef idx="0"/>
    <cs:effectRef idx="0"/>
    <cs:fontRef idx="minor">
      <a:schemeClr val="lt1">
        <a:lumMod val="75000"/>
      </a:schemeClr>
    </cs:fontRef>
    <cs:defRPr sz="1197" b="1" kern="1200" cap="all"/>
  </cs:axisTitle>
  <cs:category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330" kern="1200"/>
  </cs:chartArea>
  <cs:dataLabel>
    <cs:lnRef idx="0"/>
    <cs:fillRef idx="0"/>
    <cs:effectRef idx="0"/>
    <cs:fontRef idx="minor">
      <a:schemeClr val="lt1">
        <a:lumMod val="7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2128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75000"/>
      </a:schemeClr>
    </cs:fontRef>
    <cs:spPr>
      <a:ln w="9525" cap="flat" cmpd="sng" algn="ctr">
        <a:solidFill>
          <a:schemeClr val="lt1">
            <a:lumMod val="50000"/>
          </a:schemeClr>
        </a:solidFill>
      </a:ln>
    </cs:spPr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>
      <a:effectLst/>
    </cs:defRPr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68000">
            <a:schemeClr val="lt1">
              <a:lumMod val="85000"/>
            </a:schemeClr>
          </a:gs>
          <a:gs pos="100000">
            <a:schemeClr val="lt1"/>
          </a:gs>
        </a:gsLst>
        <a:lin ang="5400000" scaled="1"/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spPr/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gradFill>
          <a:gsLst>
            <a:gs pos="0">
              <a:schemeClr val="phClr"/>
            </a:gs>
            <a:gs pos="100000">
              <a:schemeClr val="phClr">
                <a:lumMod val="84000"/>
              </a:schemeClr>
            </a:gs>
          </a:gsLst>
          <a:lin ang="5400000" scaled="1"/>
        </a:gra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100000">
            <a:schemeClr val="phClr">
              <a:lumMod val="84000"/>
            </a:schemeClr>
          </a:gs>
        </a:gsLst>
        <a:lin ang="5400000" scaled="1"/>
      </a:gradFill>
      <a:effectLst>
        <a:outerShdw blurRad="76200" dir="18900000" sy="23000" kx="-1200000" algn="bl" rotWithShape="0">
          <a:prstClr val="black">
            <a:alpha val="20000"/>
          </a:prstClr>
        </a:outerShdw>
      </a:effectLst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kern="1200">
      <a:effectLst/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dk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C88FBC-7683-4069-8CCA-D4F7510D3995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B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73CCE-238F-4C5F-AAB9-A5A70C9550B2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84979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6A72E0-D70E-040F-B3D2-2DC0389D7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6C0A4CC-B41F-EA11-BA09-8DA4FB59D8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715F527A-A056-CBF5-BF5F-CC2171974B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4C53C9-A13E-D997-D4A1-5738E283D2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1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823392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4A924-2126-08A6-A2EF-698B7E682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30D4286-FE5C-646D-A6CC-3A639748AF9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859DFB03-465A-B95D-1C04-D7C12FBB4D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5EF3CA1-A580-AE4C-1676-CD5469F04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3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009237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4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4922614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5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6663340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6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5225375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1200" b="1" dirty="0"/>
              <a:t>NOTAS DE LA DIAPOSITIVA: </a:t>
            </a:r>
          </a:p>
          <a:p>
            <a:r>
              <a:rPr lang="es-ES" dirty="0"/>
              <a:t>N</a:t>
            </a:r>
            <a:r>
              <a:rPr lang="es-ES" sz="1600" dirty="0"/>
              <a:t>otarán que en la mayoría de las animaciones en los gráficos estadísticos son de tipo: </a:t>
            </a:r>
            <a:r>
              <a:rPr lang="es-ES" sz="1600" b="1" dirty="0"/>
              <a:t>BARRIDO, </a:t>
            </a:r>
            <a:r>
              <a:rPr lang="es-ES" sz="1600" dirty="0"/>
              <a:t>con algunas variaciones en las </a:t>
            </a:r>
            <a:r>
              <a:rPr lang="es-ES" sz="1600" b="1" dirty="0"/>
              <a:t>OPCIONES DE EFECTO. </a:t>
            </a:r>
            <a:r>
              <a:rPr lang="es-ES" sz="1600" b="0" dirty="0"/>
              <a:t>Ya que se busca una progresión en la animación.</a:t>
            </a:r>
          </a:p>
          <a:p>
            <a:endParaRPr lang="es-ES" sz="1600" b="1" dirty="0"/>
          </a:p>
          <a:p>
            <a:r>
              <a:rPr lang="es-ES" sz="1600" b="1" dirty="0"/>
              <a:t>COMO SUGERENCIA ALTERNATIVA:</a:t>
            </a:r>
          </a:p>
          <a:p>
            <a:r>
              <a:rPr lang="es-ES" sz="1600" dirty="0"/>
              <a:t>En los gráficos de tipo </a:t>
            </a:r>
            <a:r>
              <a:rPr lang="es-ES" sz="1600" b="1" dirty="0"/>
              <a:t>COLUMNA</a:t>
            </a:r>
            <a:r>
              <a:rPr lang="es-ES" sz="1600" dirty="0"/>
              <a:t> y </a:t>
            </a:r>
            <a:r>
              <a:rPr lang="es-ES" sz="1600" b="1" dirty="0"/>
              <a:t>BARRAS</a:t>
            </a:r>
            <a:r>
              <a:rPr lang="es-ES" sz="1600" dirty="0"/>
              <a:t> también se puede utilizar los efectos de: </a:t>
            </a:r>
            <a:r>
              <a:rPr lang="es-ES" sz="1600" b="1" dirty="0"/>
              <a:t>DISOLVER, RAYAS Y DIAGONAL O DESVANECER. </a:t>
            </a:r>
            <a:r>
              <a:rPr lang="es-ES" sz="1600" b="0" dirty="0"/>
              <a:t>Modificando claro, las opciones de efectos (dirección y secuencia).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dirty="0"/>
              <a:t>En los gráficos de tipo </a:t>
            </a:r>
            <a:r>
              <a:rPr lang="es-ES" sz="1200" b="1" dirty="0"/>
              <a:t>CIRCULAR</a:t>
            </a:r>
            <a:r>
              <a:rPr lang="es-ES" sz="1200" dirty="0"/>
              <a:t> también se puede utilizar los efectos de: </a:t>
            </a:r>
            <a:r>
              <a:rPr lang="es-ES" sz="1200" b="1" dirty="0"/>
              <a:t>CUÑA, DISOLVER, RAYAS, DESVANECER, AUMENTAR Y GIRAR O ZOOM BÁSICO. </a:t>
            </a:r>
            <a:r>
              <a:rPr lang="es-ES" sz="1200" b="0" dirty="0"/>
              <a:t>Modificando claro, las opciones </a:t>
            </a:r>
            <a:r>
              <a:rPr lang="es-ES" sz="1200" b="0"/>
              <a:t>de efectos (dirección y secuencia).</a:t>
            </a:r>
            <a:endParaRPr lang="es-BO" b="1" dirty="0"/>
          </a:p>
          <a:p>
            <a:endParaRPr lang="es-B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C973CCE-238F-4C5F-AAB9-A5A70C9550B2}" type="slidenum">
              <a:rPr lang="es-BO" smtClean="0"/>
              <a:t>7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37759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92511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030150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0322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6533195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593901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79455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57792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646472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47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59447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187709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306625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204939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05044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57403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354985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FD9B60-D671-47BF-BC39-992B83569D9B}" type="datetimeFigureOut">
              <a:rPr lang="es-BO" smtClean="0"/>
              <a:t>14/12/2023</a:t>
            </a:fld>
            <a:endParaRPr lang="es-B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8B7612E-0A50-4FFC-85B8-9E3B36CEF1F9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67006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D40BA-C85D-9DA3-019C-556FE3496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62766AC-8E4A-B6B6-3EDB-B47CBCBE6D2B}"/>
              </a:ext>
            </a:extLst>
          </p:cNvPr>
          <p:cNvGraphicFramePr/>
          <p:nvPr/>
        </p:nvGraphicFramePr>
        <p:xfrm>
          <a:off x="762493" y="157371"/>
          <a:ext cx="4064000" cy="2384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545812B1-A8BB-A192-B182-63F7AFFB4A16}"/>
              </a:ext>
            </a:extLst>
          </p:cNvPr>
          <p:cNvGraphicFramePr/>
          <p:nvPr/>
        </p:nvGraphicFramePr>
        <p:xfrm>
          <a:off x="6076543" y="157371"/>
          <a:ext cx="5352964" cy="2130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520D558-EEC4-E963-47DB-E3DE561D30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3916525"/>
              </p:ext>
            </p:extLst>
          </p:nvPr>
        </p:nvGraphicFramePr>
        <p:xfrm>
          <a:off x="295563" y="3208064"/>
          <a:ext cx="4221018" cy="325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98FF032B-13CD-69B2-34FA-3D217AF69871}"/>
              </a:ext>
            </a:extLst>
          </p:cNvPr>
          <p:cNvGraphicFramePr/>
          <p:nvPr/>
        </p:nvGraphicFramePr>
        <p:xfrm>
          <a:off x="5347150" y="2999121"/>
          <a:ext cx="6456219" cy="345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29FD8136-8FFB-0082-03F4-28977EF09BE8}"/>
              </a:ext>
            </a:extLst>
          </p:cNvPr>
          <p:cNvSpPr txBox="1"/>
          <p:nvPr/>
        </p:nvSpPr>
        <p:spPr>
          <a:xfrm>
            <a:off x="184009" y="2502213"/>
            <a:ext cx="301717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ABAJO; POR ELEMENTO</a:t>
            </a:r>
            <a:endParaRPr lang="es-BO"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EE462FC-D077-E006-FE78-CF26C8252E86}"/>
              </a:ext>
            </a:extLst>
          </p:cNvPr>
          <p:cNvSpPr txBox="1"/>
          <p:nvPr/>
        </p:nvSpPr>
        <p:spPr>
          <a:xfrm>
            <a:off x="6096000" y="2359331"/>
            <a:ext cx="3459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CATEGORÍA</a:t>
            </a:r>
            <a:endParaRPr lang="es-BO" sz="105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83BDD473-60E6-E208-DAFB-5513361A25AC}"/>
              </a:ext>
            </a:extLst>
          </p:cNvPr>
          <p:cNvSpPr txBox="1"/>
          <p:nvPr/>
        </p:nvSpPr>
        <p:spPr>
          <a:xfrm>
            <a:off x="413379" y="6285131"/>
            <a:ext cx="39853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ZOOM</a:t>
            </a:r>
          </a:p>
          <a:p>
            <a:r>
              <a:rPr lang="es-ES" sz="1050" dirty="0"/>
              <a:t>OPCIÓN DE EFECTO: DESDE EL CENTRO DEL OBJETO; POR CATEGORÍA</a:t>
            </a:r>
            <a:endParaRPr lang="es-BO" sz="105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12D77B8-A242-3F98-4D5B-FA20E5DF214F}"/>
              </a:ext>
            </a:extLst>
          </p:cNvPr>
          <p:cNvSpPr txBox="1"/>
          <p:nvPr/>
        </p:nvSpPr>
        <p:spPr>
          <a:xfrm>
            <a:off x="5532700" y="6331126"/>
            <a:ext cx="34275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ELEMENTO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1969558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2B4ACA-B087-85FA-7FA9-AB818399A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035" y="427172"/>
            <a:ext cx="8596668" cy="1320800"/>
          </a:xfrm>
        </p:spPr>
        <p:txBody>
          <a:bodyPr/>
          <a:lstStyle/>
          <a:p>
            <a:r>
              <a:rPr lang="es-BO" dirty="0"/>
              <a:t>Inserta un Grafico en base a la siguiente tabla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C5AB08F-61B1-1265-3D2B-FD2E7334AA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3035" y="2160587"/>
            <a:ext cx="5109631" cy="3880774"/>
          </a:xfrm>
        </p:spPr>
        <p:txBody>
          <a:bodyPr/>
          <a:lstStyle/>
          <a:p>
            <a:endParaRPr lang="es-BO" dirty="0"/>
          </a:p>
        </p:txBody>
      </p:sp>
      <p:graphicFrame>
        <p:nvGraphicFramePr>
          <p:cNvPr id="6" name="Marcador de contenido 5">
            <a:extLst>
              <a:ext uri="{FF2B5EF4-FFF2-40B4-BE49-F238E27FC236}">
                <a16:creationId xmlns:a16="http://schemas.microsoft.com/office/drawing/2014/main" id="{1D1B416F-6DF2-59D8-65C6-72A80C5BB678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74520707"/>
              </p:ext>
            </p:extLst>
          </p:nvPr>
        </p:nvGraphicFramePr>
        <p:xfrm>
          <a:off x="5977466" y="2160587"/>
          <a:ext cx="3617654" cy="393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52134">
                  <a:extLst>
                    <a:ext uri="{9D8B030D-6E8A-4147-A177-3AD203B41FA5}">
                      <a16:colId xmlns:a16="http://schemas.microsoft.com/office/drawing/2014/main" val="3377073403"/>
                    </a:ext>
                  </a:extLst>
                </a:gridCol>
                <a:gridCol w="1365520">
                  <a:extLst>
                    <a:ext uri="{9D8B030D-6E8A-4147-A177-3AD203B41FA5}">
                      <a16:colId xmlns:a16="http://schemas.microsoft.com/office/drawing/2014/main" val="2558498205"/>
                    </a:ext>
                  </a:extLst>
                </a:gridCol>
              </a:tblGrid>
              <a:tr h="646795">
                <a:tc>
                  <a:txBody>
                    <a:bodyPr/>
                    <a:lstStyle/>
                    <a:p>
                      <a:endParaRPr lang="es-BO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BO" sz="2000" b="1" dirty="0"/>
                        <a:t>Género Película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745124"/>
                  </a:ext>
                </a:extLst>
              </a:tr>
              <a:tr h="646795">
                <a:tc>
                  <a:txBody>
                    <a:bodyPr/>
                    <a:lstStyle/>
                    <a:p>
                      <a:r>
                        <a:rPr lang="es-BO" sz="2000" b="1" dirty="0"/>
                        <a:t>Romance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BO" sz="2000" b="1" dirty="0"/>
                        <a:t>15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72024450"/>
                  </a:ext>
                </a:extLst>
              </a:tr>
              <a:tr h="646795">
                <a:tc>
                  <a:txBody>
                    <a:bodyPr/>
                    <a:lstStyle/>
                    <a:p>
                      <a:r>
                        <a:rPr lang="es-BO" sz="2000" b="1" dirty="0"/>
                        <a:t>Comedia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BO" sz="2000" b="1" dirty="0"/>
                        <a:t>50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56532133"/>
                  </a:ext>
                </a:extLst>
              </a:tr>
              <a:tr h="646795">
                <a:tc>
                  <a:txBody>
                    <a:bodyPr/>
                    <a:lstStyle/>
                    <a:p>
                      <a:r>
                        <a:rPr lang="es-BO" sz="2000" b="1" dirty="0"/>
                        <a:t>Acción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BO" sz="2000" b="1" dirty="0"/>
                        <a:t>12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64278224"/>
                  </a:ext>
                </a:extLst>
              </a:tr>
              <a:tr h="646795">
                <a:tc>
                  <a:txBody>
                    <a:bodyPr/>
                    <a:lstStyle/>
                    <a:p>
                      <a:r>
                        <a:rPr lang="es-BO" sz="2000" b="1" dirty="0"/>
                        <a:t>Drama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BO" sz="2000" b="1" dirty="0"/>
                        <a:t>30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5821538"/>
                  </a:ext>
                </a:extLst>
              </a:tr>
              <a:tr h="646795">
                <a:tc>
                  <a:txBody>
                    <a:bodyPr/>
                    <a:lstStyle/>
                    <a:p>
                      <a:r>
                        <a:rPr lang="es-BO" sz="2000" b="1" dirty="0"/>
                        <a:t>Ciencia Ficción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BO" sz="2000" b="1" dirty="0"/>
                        <a:t>10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294948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135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5DE65C-8E82-0419-8BE7-22DB0B360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61DDE4C0-59F3-4648-990A-7B5BDB3CF555}"/>
              </a:ext>
            </a:extLst>
          </p:cNvPr>
          <p:cNvGraphicFramePr/>
          <p:nvPr/>
        </p:nvGraphicFramePr>
        <p:xfrm>
          <a:off x="762493" y="157371"/>
          <a:ext cx="4064000" cy="2384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2033B808-96A2-F8AA-5D9A-D8537A798DAF}"/>
              </a:ext>
            </a:extLst>
          </p:cNvPr>
          <p:cNvGraphicFramePr/>
          <p:nvPr/>
        </p:nvGraphicFramePr>
        <p:xfrm>
          <a:off x="6076543" y="157371"/>
          <a:ext cx="5352964" cy="21300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B49EE0D-C36B-14ED-CBE8-69CF26C27F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287613"/>
              </p:ext>
            </p:extLst>
          </p:nvPr>
        </p:nvGraphicFramePr>
        <p:xfrm>
          <a:off x="295563" y="3208064"/>
          <a:ext cx="4221018" cy="3256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0FF69691-7D6C-B9B8-4486-707B0623EF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4900764"/>
              </p:ext>
            </p:extLst>
          </p:nvPr>
        </p:nvGraphicFramePr>
        <p:xfrm>
          <a:off x="5347150" y="2999121"/>
          <a:ext cx="6456219" cy="34559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179AE30A-52DE-1D09-8326-E873E6588871}"/>
              </a:ext>
            </a:extLst>
          </p:cNvPr>
          <p:cNvSpPr txBox="1"/>
          <p:nvPr/>
        </p:nvSpPr>
        <p:spPr>
          <a:xfrm>
            <a:off x="184009" y="2502213"/>
            <a:ext cx="301717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ABAJO; POR ELEMENTO</a:t>
            </a:r>
            <a:endParaRPr lang="es-BO" sz="105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69C92E4-A932-18D2-5994-64C96555B615}"/>
              </a:ext>
            </a:extLst>
          </p:cNvPr>
          <p:cNvSpPr txBox="1"/>
          <p:nvPr/>
        </p:nvSpPr>
        <p:spPr>
          <a:xfrm>
            <a:off x="6096000" y="2359331"/>
            <a:ext cx="3459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CATEGORÍA</a:t>
            </a:r>
            <a:endParaRPr lang="es-BO" sz="105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9FD8F06-4E7F-AC22-501B-A54C676AEA89}"/>
              </a:ext>
            </a:extLst>
          </p:cNvPr>
          <p:cNvSpPr txBox="1"/>
          <p:nvPr/>
        </p:nvSpPr>
        <p:spPr>
          <a:xfrm>
            <a:off x="413379" y="6285131"/>
            <a:ext cx="39853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ZOOM</a:t>
            </a:r>
          </a:p>
          <a:p>
            <a:r>
              <a:rPr lang="es-ES" sz="1050" dirty="0"/>
              <a:t>OPCIÓN DE EFECTO: DESDE EL CENTRO DEL OBJETO; POR CATEGORÍA</a:t>
            </a:r>
            <a:endParaRPr lang="es-BO" sz="105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7CD04FA-7F3E-D404-09B8-7874757F5506}"/>
              </a:ext>
            </a:extLst>
          </p:cNvPr>
          <p:cNvSpPr txBox="1"/>
          <p:nvPr/>
        </p:nvSpPr>
        <p:spPr>
          <a:xfrm>
            <a:off x="5532700" y="6331126"/>
            <a:ext cx="34275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ELEMENTO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363262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F50E078-C299-45CB-B7C4-907F3B0DC1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17968"/>
              </p:ext>
            </p:extLst>
          </p:nvPr>
        </p:nvGraphicFramePr>
        <p:xfrm>
          <a:off x="762492" y="157371"/>
          <a:ext cx="10853775" cy="5413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9699C3F3-5DEE-49B1-86DE-C25D037ED3D9}"/>
              </a:ext>
            </a:extLst>
          </p:cNvPr>
          <p:cNvSpPr txBox="1"/>
          <p:nvPr/>
        </p:nvSpPr>
        <p:spPr>
          <a:xfrm>
            <a:off x="762492" y="6138711"/>
            <a:ext cx="301717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ABAJO; POR ELEMENTO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257733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chart seriesIdx="0" categoryIdx="0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chart seriesIdx="0" categoryIdx="1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chart seriesIdx="0" categoryIdx="2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chart seriesIdx="0" categoryIdx="3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>
                                            <p:graphicEl>
                                              <a:chart seriesIdx="0" categoryIdx="4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">
                                            <p:graphicEl>
                                              <a:chart seriesIdx="0" categoryIdx="5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chart seriesIdx="0" categoryIdx="6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">
                                            <p:graphicEl>
                                              <a:chart seriesIdx="0" categoryIdx="7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">
                                            <p:graphicEl>
                                              <a:chart seriesIdx="0" categoryIdx="8" bldStep="ptIn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El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9126EE18-0DE2-4530-BA43-4AD594204541}"/>
              </a:ext>
            </a:extLst>
          </p:cNvPr>
          <p:cNvGraphicFramePr/>
          <p:nvPr/>
        </p:nvGraphicFramePr>
        <p:xfrm>
          <a:off x="474133" y="157370"/>
          <a:ext cx="11125200" cy="5801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" name="CuadroTexto 15">
            <a:extLst>
              <a:ext uri="{FF2B5EF4-FFF2-40B4-BE49-F238E27FC236}">
                <a16:creationId xmlns:a16="http://schemas.microsoft.com/office/drawing/2014/main" id="{E8E26347-A8CB-435A-AA32-049431C7669C}"/>
              </a:ext>
            </a:extLst>
          </p:cNvPr>
          <p:cNvSpPr txBox="1"/>
          <p:nvPr/>
        </p:nvSpPr>
        <p:spPr>
          <a:xfrm>
            <a:off x="672132" y="6285132"/>
            <a:ext cx="3459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CATEGORÍA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185070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Chart bld="category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0657B1F6-C4C3-45F2-A1E1-FC82A827FFA9}"/>
              </a:ext>
            </a:extLst>
          </p:cNvPr>
          <p:cNvGraphicFramePr/>
          <p:nvPr/>
        </p:nvGraphicFramePr>
        <p:xfrm>
          <a:off x="209636" y="169333"/>
          <a:ext cx="11372763" cy="5618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CuadroTexto 16">
            <a:extLst>
              <a:ext uri="{FF2B5EF4-FFF2-40B4-BE49-F238E27FC236}">
                <a16:creationId xmlns:a16="http://schemas.microsoft.com/office/drawing/2014/main" id="{DEA3CC37-F58F-4CC7-8A6F-05D46B15910D}"/>
              </a:ext>
            </a:extLst>
          </p:cNvPr>
          <p:cNvSpPr txBox="1"/>
          <p:nvPr/>
        </p:nvSpPr>
        <p:spPr>
          <a:xfrm>
            <a:off x="666837" y="6273169"/>
            <a:ext cx="3985386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ZOOM</a:t>
            </a:r>
          </a:p>
          <a:p>
            <a:r>
              <a:rPr lang="es-ES" sz="1050" dirty="0"/>
              <a:t>OPCIÓN DE EFECTO: DESDE EL CENTRO DEL OBJETO; POR CATEGORÍA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40224933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59D9450C-4B9F-47F1-8587-28595C944646}"/>
              </a:ext>
            </a:extLst>
          </p:cNvPr>
          <p:cNvGraphicFramePr/>
          <p:nvPr/>
        </p:nvGraphicFramePr>
        <p:xfrm>
          <a:off x="321734" y="338667"/>
          <a:ext cx="11532436" cy="55769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CuadroTexto 17">
            <a:extLst>
              <a:ext uri="{FF2B5EF4-FFF2-40B4-BE49-F238E27FC236}">
                <a16:creationId xmlns:a16="http://schemas.microsoft.com/office/drawing/2014/main" id="{3ACDDE0B-2AE7-41A0-8E99-FD42683DB9DB}"/>
              </a:ext>
            </a:extLst>
          </p:cNvPr>
          <p:cNvSpPr txBox="1"/>
          <p:nvPr/>
        </p:nvSpPr>
        <p:spPr>
          <a:xfrm>
            <a:off x="1100666" y="6103835"/>
            <a:ext cx="342754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ANIMACIÓN: BARRIDO</a:t>
            </a:r>
          </a:p>
          <a:p>
            <a:r>
              <a:rPr lang="es-ES" sz="1050" dirty="0"/>
              <a:t>OPCIÓN DE EFECTO: DESDE LA IZQUIERDA; POR ELEMENTO</a:t>
            </a:r>
            <a:endParaRPr lang="es-BO" sz="1050" dirty="0"/>
          </a:p>
        </p:txBody>
      </p:sp>
    </p:spTree>
    <p:extLst>
      <p:ext uri="{BB962C8B-B14F-4D97-AF65-F5344CB8AC3E}">
        <p14:creationId xmlns:p14="http://schemas.microsoft.com/office/powerpoint/2010/main" val="184738522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210</TotalTime>
  <Words>979</Words>
  <Application>Microsoft Office PowerPoint</Application>
  <PresentationFormat>Panorámica</PresentationFormat>
  <Paragraphs>90</Paragraphs>
  <Slides>7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Faceta</vt:lpstr>
      <vt:lpstr>Presentación de PowerPoint</vt:lpstr>
      <vt:lpstr>Inserta un Grafico en base a la siguiente tabla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samydex156@gmail.com</dc:creator>
  <cp:lastModifiedBy>Samuel Durán</cp:lastModifiedBy>
  <cp:revision>16</cp:revision>
  <dcterms:created xsi:type="dcterms:W3CDTF">2022-04-08T17:17:17Z</dcterms:created>
  <dcterms:modified xsi:type="dcterms:W3CDTF">2023-12-14T17:44:13Z</dcterms:modified>
</cp:coreProperties>
</file>